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57" r:id="rId4"/>
    <p:sldId id="264" r:id="rId5"/>
    <p:sldId id="265" r:id="rId6"/>
    <p:sldId id="258" r:id="rId7"/>
    <p:sldId id="259" r:id="rId8"/>
    <p:sldId id="260" r:id="rId9"/>
    <p:sldId id="266" r:id="rId10"/>
    <p:sldId id="263" r:id="rId11"/>
    <p:sldId id="269" r:id="rId12"/>
    <p:sldId id="271" r:id="rId13"/>
    <p:sldId id="267" r:id="rId14"/>
    <p:sldId id="262" r:id="rId15"/>
    <p:sldId id="268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8"/>
  </p:normalViewPr>
  <p:slideViewPr>
    <p:cSldViewPr snapToGrid="0" snapToObjects="1">
      <p:cViewPr>
        <p:scale>
          <a:sx n="122" d="100"/>
          <a:sy n="122" d="100"/>
        </p:scale>
        <p:origin x="-1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648CB0-91FD-B344-B03C-A532E8604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0DE439F-E083-1346-AD35-54565F3E3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FFAE0AF-15F3-6647-8AF8-E292CE226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3B88FB-7B21-8740-8544-AD2925A5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AC4765-9FEE-2044-82FC-0D166658F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39DCE1-5F79-8D45-852C-FA2618102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2E64DAB-A2BE-3543-9216-C96324044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D34C50-6E2B-0341-AFC0-57D731727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3C9DDF-A76B-A347-A136-F1716B94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0E8D69-CC90-FF45-9A1B-238454BB6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7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6691A96-FB4B-884C-A856-EF1B8B42B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E24A215-B7C3-DF4C-B846-FFCE9F54F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A48AFD-F686-7549-9F45-D5C7632F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AEF38ED-B2F4-4E46-8852-2E94F8FF9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50A9BE-4E9E-064B-8323-09367E5E3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00338A-C03C-6A4F-B855-B49B6D7F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2A6B33-90AD-A141-9E77-0D387D03C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935473C-879B-C442-9552-67936D180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CE4C6-96C7-0945-B637-617354BC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B36456-0A8D-EA4F-B3EB-A6313CD6B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5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79F0A0-CC7A-C44C-85BB-A2D4397BC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D6AD0E-268B-EB46-ADDC-D07B5CC57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58232A-829C-3443-83E3-49104BCF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4BA4411-EB35-F049-9B72-7B8409DC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E861F3-7A59-AD47-83C9-037EA046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6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0602C9-0A66-4947-95CE-D8DD2CBF5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908DC0-A291-D84C-B542-DC2B0318B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5B26FC1-A0E0-1C4C-BE71-7AB88E2A4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02C4557-160F-634B-9B90-F7671B1D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FDBD839-8C67-184D-AB73-6F7278B0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6BFDE14-D43F-EA47-9190-66BC1D9B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1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021BFE-4C60-174E-8FF9-762108FE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B3C06D-8977-114C-A36A-A358658D6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C204BD0-3644-3244-9B95-B74365F86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7F17E8C-95CA-5543-95AA-5AF591126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2C05DB0-383D-C049-A4E2-BD2D28EF8D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A07F4F9-CADF-BF4B-ADF6-6D19A6E3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4A8F083-FA15-E04D-A4CE-E986FA699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6D9422B-B490-AC44-ACDB-95114D525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8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07AB84-CE66-5F46-BA32-E0D98E35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7DB1F53-4883-1D41-B3FA-8E48CE4F6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258FCD9-F15F-C943-BD4F-060371355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0D06F18-5013-0A4E-BE55-3C1FEEE8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C6AE11C-F55C-334A-A8A2-687682D3B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2E28FDB-84EE-DE44-9007-6ACF1E39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059CE4B-72FA-F64F-900A-71AD7B12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1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CCC591-92B4-7543-89A0-36461C3E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4F11EFA-4CDE-5D4A-A8E4-C2E4305C4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A223C6A-15D7-344F-BCD3-858368041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5C0227B-0B72-2045-BB0A-FA825569F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A2E5898-A563-8745-8234-B1E24287F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6AEE0E-3DCB-0544-A444-DBBD479A4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9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D0B798-F34A-A141-93D2-B12B2704B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0126531-15AF-E947-8E2F-81B1E189BA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080F196-DB83-C84D-ABBC-A008E50E2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896755E-6863-5744-861B-D2D4E95A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085B8A-C914-FC4F-B020-0232F9A5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A3D8EE5-E5D6-BC44-8043-E122631C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3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1BD38B2-38A2-8841-8BC9-4C7CF308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AB5CD71-AA42-D049-934D-7523A259C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BD537B-D544-7344-8926-77ED488F8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34A00-8852-2447-B5E4-6A2292FC579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E30038-0C66-A54E-96BD-15F278468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CD92A9-FAF0-AB42-A106-3EF246649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1D665-CAEF-FE43-A05C-6728C92E2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6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B4DF5B-6BF2-F04E-8DB8-D630530174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Follow up on Affordable Housing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0F9BA92-3032-6E4A-83D4-3F7791830A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Brought to you by the Campus Planning Committee </a:t>
            </a:r>
          </a:p>
          <a:p>
            <a:r>
              <a:rPr lang="en-US" dirty="0"/>
              <a:t>and the</a:t>
            </a:r>
          </a:p>
          <a:p>
            <a:r>
              <a:rPr lang="en-US" dirty="0"/>
              <a:t>Board of Directors</a:t>
            </a:r>
          </a:p>
        </p:txBody>
      </p:sp>
    </p:spTree>
    <p:extLst>
      <p:ext uri="{BB962C8B-B14F-4D97-AF65-F5344CB8AC3E}">
        <p14:creationId xmlns:p14="http://schemas.microsoft.com/office/powerpoint/2010/main" val="389213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475009-B579-C54F-B84F-3E24E4650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Identifying Project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1A31D5-36C0-784A-B1AA-0C53587BF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We </a:t>
            </a:r>
            <a:r>
              <a:rPr lang="en-US" dirty="0" smtClean="0"/>
              <a:t>are seeking project </a:t>
            </a:r>
            <a:r>
              <a:rPr lang="en-US" dirty="0"/>
              <a:t>partners who </a:t>
            </a:r>
            <a:r>
              <a:rPr lang="en-US" dirty="0" smtClean="0"/>
              <a:t>share our values. Project partners need to know the plan.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 </a:t>
            </a:r>
            <a:r>
              <a:rPr lang="en-US" dirty="0"/>
              <a:t>need to identify an affordable housing </a:t>
            </a:r>
            <a:r>
              <a:rPr lang="en-US" dirty="0" smtClean="0"/>
              <a:t>development partner </a:t>
            </a:r>
            <a:r>
              <a:rPr lang="en-US" dirty="0"/>
              <a:t>and a market housing </a:t>
            </a:r>
            <a:r>
              <a:rPr lang="en-US" dirty="0" smtClean="0"/>
              <a:t>development partner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We </a:t>
            </a:r>
            <a:r>
              <a:rPr lang="en-US" dirty="0" smtClean="0"/>
              <a:t>will look for ways to support our reconciliation goals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61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8544F6-5A23-C049-AF63-315B884D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Design Elements of Buildings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477E03-8B5E-CB43-B77A-E930ACD05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 architect needs to be chosen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Desire for a leading edge design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Mass </a:t>
            </a:r>
            <a:r>
              <a:rPr lang="en-US" dirty="0"/>
              <a:t>timber construction is a </a:t>
            </a:r>
            <a:r>
              <a:rPr lang="en-US" dirty="0" smtClean="0"/>
              <a:t>possibility (seems to be of interest to many)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Focus on </a:t>
            </a:r>
            <a:r>
              <a:rPr lang="en-US" dirty="0" smtClean="0"/>
              <a:t>energy efficiency, sustainability </a:t>
            </a:r>
            <a:r>
              <a:rPr lang="en-US" dirty="0"/>
              <a:t>and leading environmental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486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DE9DA2-DD2C-4E4D-9199-7D4013638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Unitarian House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7C6073-857E-C94F-9646-D0B00C649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There will be noise </a:t>
            </a:r>
            <a:r>
              <a:rPr lang="en-US" dirty="0"/>
              <a:t>and increased traffic during </a:t>
            </a:r>
            <a:r>
              <a:rPr lang="en-US" dirty="0"/>
              <a:t>construction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Need </a:t>
            </a:r>
            <a:r>
              <a:rPr lang="en-US" dirty="0"/>
              <a:t>to maintain walkability of campus during and after construction</a:t>
            </a:r>
          </a:p>
          <a:p>
            <a:pPr>
              <a:lnSpc>
                <a:spcPct val="150000"/>
              </a:lnSpc>
            </a:pPr>
            <a:r>
              <a:rPr lang="en-US" dirty="0"/>
              <a:t>Can we reconsider the location of the second building so it’s not too close to residents on entrance road?</a:t>
            </a:r>
          </a:p>
        </p:txBody>
      </p:sp>
    </p:spTree>
    <p:extLst>
      <p:ext uri="{BB962C8B-B14F-4D97-AF65-F5344CB8AC3E}">
        <p14:creationId xmlns:p14="http://schemas.microsoft.com/office/powerpoint/2010/main" val="1037811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0B41B3-E2A5-2B41-A1E3-964C23EAC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Indigenous Reconciliation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21C087-188F-BD4E-A021-C610303BA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Working with our partners we can consider;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Indigenous </a:t>
            </a:r>
            <a:r>
              <a:rPr lang="en-US" dirty="0"/>
              <a:t>groups to become </a:t>
            </a:r>
            <a:r>
              <a:rPr lang="en-US" dirty="0" smtClean="0"/>
              <a:t>partners in the project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H</a:t>
            </a:r>
            <a:r>
              <a:rPr lang="en-US" dirty="0" smtClean="0"/>
              <a:t>iring </a:t>
            </a:r>
            <a:r>
              <a:rPr lang="en-US" dirty="0"/>
              <a:t>Indigenous architect and contractors</a:t>
            </a:r>
          </a:p>
          <a:p>
            <a:pPr>
              <a:lnSpc>
                <a:spcPct val="150000"/>
              </a:lnSpc>
            </a:pPr>
            <a:r>
              <a:rPr lang="en-US" dirty="0"/>
              <a:t>H</a:t>
            </a:r>
            <a:r>
              <a:rPr lang="en-US" dirty="0" smtClean="0"/>
              <a:t>ousing for Indigenous </a:t>
            </a:r>
            <a:r>
              <a:rPr lang="en-US" dirty="0"/>
              <a:t>families on the waiting list</a:t>
            </a:r>
          </a:p>
          <a:p>
            <a:pPr>
              <a:lnSpc>
                <a:spcPct val="150000"/>
              </a:lnSpc>
            </a:pPr>
            <a:r>
              <a:rPr lang="en-US" dirty="0"/>
              <a:t>D</a:t>
            </a:r>
            <a:r>
              <a:rPr lang="en-US" dirty="0" smtClean="0"/>
              <a:t>evelop </a:t>
            </a:r>
            <a:r>
              <a:rPr lang="en-US" dirty="0"/>
              <a:t>our partnerships with Indigenous serving organizations to provide services in our church building</a:t>
            </a:r>
          </a:p>
        </p:txBody>
      </p:sp>
    </p:spTree>
    <p:extLst>
      <p:ext uri="{BB962C8B-B14F-4D97-AF65-F5344CB8AC3E}">
        <p14:creationId xmlns:p14="http://schemas.microsoft.com/office/powerpoint/2010/main" val="2230232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044769-B816-404A-88C2-554187CF0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River Parkway Child Care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576712-3005-8941-AB72-C5FAEC412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Will remain on our campus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Consideration could be given to co-locating it with affordable housing on its existing site (is this a rational choice?) Independence for each would be assured. This has been suggested by congregants.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05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8C1676-8A24-7644-A36E-45AFAF63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Richmond Road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BEAFB24-D1D7-064B-8C40-470417110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Lima Dental is building a 9 storey building</a:t>
            </a:r>
          </a:p>
          <a:p>
            <a:pPr>
              <a:lnSpc>
                <a:spcPct val="150000"/>
              </a:lnSpc>
            </a:pPr>
            <a:r>
              <a:rPr lang="en-US" dirty="0"/>
              <a:t>Kristy’s is still planning to build a </a:t>
            </a:r>
            <a:r>
              <a:rPr lang="en-US" dirty="0" smtClean="0"/>
              <a:t>24 storey condo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Rennie’s has no plans yet</a:t>
            </a:r>
          </a:p>
          <a:p>
            <a:pPr>
              <a:lnSpc>
                <a:spcPct val="150000"/>
              </a:lnSpc>
            </a:pPr>
            <a:r>
              <a:rPr lang="en-US" dirty="0"/>
              <a:t>Unlikely to be able to obtain agreement for new access </a:t>
            </a:r>
            <a:r>
              <a:rPr lang="en-US" dirty="0" smtClean="0"/>
              <a:t>road to Richmond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695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BA5612-5278-0D48-8C33-9CCCEE361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/>
              <a:t>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D8748A-52BF-2B49-A4B0-9893CF225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9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You Asked About Our Caveats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Most of our caveats were addressed by you at Town Hall;</a:t>
            </a:r>
          </a:p>
          <a:p>
            <a:r>
              <a:rPr lang="en-US" dirty="0" smtClean="0"/>
              <a:t>2 buildings and not 1</a:t>
            </a:r>
          </a:p>
          <a:p>
            <a:r>
              <a:rPr lang="en-US" dirty="0" smtClean="0"/>
              <a:t>Encroaching onto what we call site D</a:t>
            </a:r>
          </a:p>
          <a:p>
            <a:r>
              <a:rPr lang="en-US" dirty="0" smtClean="0"/>
              <a:t>Number of ‘affordable’ units</a:t>
            </a:r>
          </a:p>
          <a:p>
            <a:r>
              <a:rPr lang="en-US" dirty="0" smtClean="0"/>
              <a:t>Number of total units 232 vs. 120-150</a:t>
            </a:r>
          </a:p>
          <a:p>
            <a:r>
              <a:rPr lang="en-US" dirty="0" smtClean="0"/>
              <a:t>Close proximity of the 2 buildings (we constrained that by defining the location for the building(s)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175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9AF06C-686B-4546-95D7-977800A34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“Affordable”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AA84F3-B1E5-FF49-A9ED-B16126A02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554"/>
            <a:ext cx="10515600" cy="46764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What does the word “affordable” really mean</a:t>
            </a:r>
            <a:r>
              <a:rPr lang="en-US" dirty="0" smtClean="0"/>
              <a:t>? Lee Rose and Cahdco to speak to this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What would the rent be in these units</a:t>
            </a:r>
            <a:r>
              <a:rPr lang="en-US" dirty="0" smtClean="0"/>
              <a:t>? Cahdco and Theia to speak to this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Can we have more affordable units and more deeply affordable </a:t>
            </a:r>
            <a:r>
              <a:rPr lang="en-US" dirty="0" smtClean="0"/>
              <a:t>units </a:t>
            </a:r>
            <a:r>
              <a:rPr lang="en-US" dirty="0"/>
              <a:t>in both buildings</a:t>
            </a:r>
            <a:r>
              <a:rPr lang="en-US" dirty="0" smtClean="0"/>
              <a:t>? Cahdco and Theia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Could the number of affordable units increase over time</a:t>
            </a:r>
            <a:r>
              <a:rPr lang="en-US" dirty="0" smtClean="0"/>
              <a:t>? Theia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How can we avoid stigmatizing residents of either building</a:t>
            </a:r>
            <a:r>
              <a:rPr lang="en-US" dirty="0" smtClean="0"/>
              <a:t>? Cahdco/Theia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06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3970AA-E4EC-D247-A957-731324C0C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Financial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DDE9E5-D033-514B-8478-2D9B7BF7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477"/>
            <a:ext cx="10515600" cy="471548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What </a:t>
            </a:r>
            <a:r>
              <a:rPr lang="en-US" dirty="0" smtClean="0"/>
              <a:t>are our financial risks? </a:t>
            </a:r>
            <a:r>
              <a:rPr lang="en-US" dirty="0" smtClean="0"/>
              <a:t>We want to de-risk as much as possible.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We will need funds for the </a:t>
            </a:r>
            <a:r>
              <a:rPr lang="en-US" dirty="0" smtClean="0"/>
              <a:t>concept plan </a:t>
            </a:r>
            <a:r>
              <a:rPr lang="en-US" dirty="0"/>
              <a:t>and legal fees, estimated ; $40-50,000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Market Developer will orchestrate the financing for the mid-rise building; the Affordable Housing Developer will orchestrate the financing for the low rise </a:t>
            </a:r>
            <a:r>
              <a:rPr lang="en-US" dirty="0" smtClean="0"/>
              <a:t>building.  Cahdco/Theia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Our liability would be covered by a contract and insurance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74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4B3194-6B3F-B047-91D1-D5DB7C852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Land Ownership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8D4383-9597-034A-8554-E9699537C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First </a:t>
            </a:r>
            <a:r>
              <a:rPr lang="en-US" dirty="0"/>
              <a:t>U would retain </a:t>
            </a:r>
            <a:r>
              <a:rPr lang="en-US" dirty="0" smtClean="0"/>
              <a:t>ownership </a:t>
            </a:r>
            <a:r>
              <a:rPr lang="en-US" dirty="0"/>
              <a:t>of the land for both projects with limited liability for the </a:t>
            </a:r>
            <a:r>
              <a:rPr lang="en-US" dirty="0" smtClean="0"/>
              <a:t>mid-rise building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Theia to explain Limited Partnership of mid-rise bldg.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3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995330-796C-7E43-8642-5FEB99194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Location of the </a:t>
            </a:r>
            <a:r>
              <a:rPr lang="en-US" b="1" dirty="0" smtClean="0"/>
              <a:t>Building(s)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7D744-FD77-5F46-B656-6A52D4061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One or two buildings?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Rationale for 2 buildings  Cahdco/Theia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Where </a:t>
            </a:r>
            <a:r>
              <a:rPr lang="en-US" dirty="0"/>
              <a:t>should the </a:t>
            </a:r>
            <a:r>
              <a:rPr lang="en-US" sz="3200" dirty="0" smtClean="0"/>
              <a:t>mid-rise bldg. </a:t>
            </a:r>
            <a:r>
              <a:rPr lang="en-US" sz="3200" dirty="0"/>
              <a:t>g</a:t>
            </a:r>
            <a:r>
              <a:rPr lang="en-US" sz="3200" dirty="0" smtClean="0"/>
              <a:t>o?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Where should the </a:t>
            </a:r>
            <a:r>
              <a:rPr lang="en-US" dirty="0" smtClean="0"/>
              <a:t>4-5 storey bldg. go?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 </a:t>
            </a:r>
            <a:r>
              <a:rPr lang="en-US" dirty="0"/>
              <a:t>need </a:t>
            </a:r>
            <a:r>
              <a:rPr lang="en-US" dirty="0" smtClean="0"/>
              <a:t>a master integrated concept plan.  Campus Planning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25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604E91-966D-D649-9613-637D92378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Integrated </a:t>
            </a:r>
            <a:r>
              <a:rPr lang="en-US" b="1" dirty="0"/>
              <a:t>M</a:t>
            </a:r>
            <a:r>
              <a:rPr lang="en-US" b="1" dirty="0" smtClean="0"/>
              <a:t>aster </a:t>
            </a:r>
            <a:r>
              <a:rPr lang="en-US" b="1" dirty="0"/>
              <a:t>C</a:t>
            </a:r>
            <a:r>
              <a:rPr lang="en-US" b="1" dirty="0" smtClean="0"/>
              <a:t>oncept Plan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9C86C8-F768-6B42-8E17-A55C7779C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Options </a:t>
            </a:r>
            <a:r>
              <a:rPr lang="en-US" dirty="0"/>
              <a:t>of where new </a:t>
            </a:r>
            <a:r>
              <a:rPr lang="en-US" dirty="0" smtClean="0"/>
              <a:t>building(s) could be </a:t>
            </a:r>
            <a:r>
              <a:rPr lang="en-US" dirty="0"/>
              <a:t>placed</a:t>
            </a:r>
          </a:p>
          <a:p>
            <a:pPr>
              <a:lnSpc>
                <a:spcPct val="150000"/>
              </a:lnSpc>
            </a:pPr>
            <a:r>
              <a:rPr lang="en-US" dirty="0"/>
              <a:t>Need to take into consideration the </a:t>
            </a:r>
            <a:r>
              <a:rPr lang="en-US" dirty="0" smtClean="0"/>
              <a:t>input from our </a:t>
            </a:r>
            <a:r>
              <a:rPr lang="en-US" dirty="0"/>
              <a:t>Strategic </a:t>
            </a:r>
            <a:r>
              <a:rPr lang="en-US" dirty="0" smtClean="0"/>
              <a:t>Plan process a year ago and ideas about rest of campus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Protecting our </a:t>
            </a:r>
            <a:r>
              <a:rPr lang="en-US" dirty="0"/>
              <a:t>gardens and green </a:t>
            </a:r>
            <a:r>
              <a:rPr lang="en-US" dirty="0" smtClean="0"/>
              <a:t>space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 Can </a:t>
            </a:r>
            <a:r>
              <a:rPr lang="en-US" dirty="0"/>
              <a:t>we make this a walkable </a:t>
            </a:r>
            <a:r>
              <a:rPr lang="en-US" dirty="0" smtClean="0"/>
              <a:t>campus</a:t>
            </a:r>
            <a:r>
              <a:rPr lang="en-US" dirty="0"/>
              <a:t>? Or cycle friendly</a:t>
            </a:r>
            <a:r>
              <a:rPr lang="en-US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Community spaces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2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EBCF0A-87C7-AC45-BE3D-27AE0FAD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Parking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B060D61-A250-3743-BB1C-745145EA8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Integrated Concept Plan will address transportation, parking, paths, etc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What </a:t>
            </a:r>
            <a:r>
              <a:rPr lang="en-US" dirty="0"/>
              <a:t>will the impact of the LRT station be on our campus?</a:t>
            </a:r>
          </a:p>
          <a:p>
            <a:pPr>
              <a:lnSpc>
                <a:spcPct val="150000"/>
              </a:lnSpc>
            </a:pPr>
            <a:r>
              <a:rPr lang="en-US" dirty="0"/>
              <a:t>The </a:t>
            </a:r>
            <a:r>
              <a:rPr lang="en-US" i="1" dirty="0"/>
              <a:t>Ecological Asset Report </a:t>
            </a:r>
            <a:r>
              <a:rPr lang="en-US" dirty="0"/>
              <a:t>stated that we had an abundance of hardened surfaces (parking lots) which should be </a:t>
            </a:r>
            <a:r>
              <a:rPr lang="en-US" dirty="0" smtClean="0"/>
              <a:t>mitigated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05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C3B7FA-0A2C-1645-B170-58F62B980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Property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62B5A7-7316-C048-97FC-DE7C9321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First U will be directly involved throughout the development process for each </a:t>
            </a:r>
            <a:r>
              <a:rPr lang="en-US" dirty="0" smtClean="0"/>
              <a:t>building.   Cahdco and Theia to qualify this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C</a:t>
            </a:r>
            <a:r>
              <a:rPr lang="en-US" dirty="0" smtClean="0"/>
              <a:t>an we </a:t>
            </a:r>
            <a:r>
              <a:rPr lang="en-US" dirty="0"/>
              <a:t>create a list of “must haves” and put them into the </a:t>
            </a:r>
            <a:r>
              <a:rPr lang="en-US" dirty="0" smtClean="0"/>
              <a:t>contracts?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 project partner for each building will manage the building</a:t>
            </a:r>
          </a:p>
          <a:p>
            <a:pPr>
              <a:lnSpc>
                <a:spcPct val="150000"/>
              </a:lnSpc>
            </a:pPr>
            <a:r>
              <a:rPr lang="en-US" dirty="0"/>
              <a:t>First U would provide a representative for the board of directors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7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722</Words>
  <Application>Microsoft Office PowerPoint</Application>
  <PresentationFormat>Custom</PresentationFormat>
  <Paragraphs>75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Follow up on Affordable Housing Project</vt:lpstr>
      <vt:lpstr>You Asked About Our Caveats</vt:lpstr>
      <vt:lpstr>“Affordable” Housing</vt:lpstr>
      <vt:lpstr>Financial Issues</vt:lpstr>
      <vt:lpstr>Land Ownership </vt:lpstr>
      <vt:lpstr>Location of the Building(s)</vt:lpstr>
      <vt:lpstr>Integrated Master Concept Plan</vt:lpstr>
      <vt:lpstr>Parking Study</vt:lpstr>
      <vt:lpstr>Property Management</vt:lpstr>
      <vt:lpstr>Identifying Project Partners</vt:lpstr>
      <vt:lpstr>Design Elements of Buildings</vt:lpstr>
      <vt:lpstr>Unitarian House Impact</vt:lpstr>
      <vt:lpstr>Indigenous Reconciliation</vt:lpstr>
      <vt:lpstr>River Parkway Child Care</vt:lpstr>
      <vt:lpstr>Richmond Road Development</vt:lpstr>
      <vt:lpstr>Questions: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up on Affordable Housing Project</dc:title>
  <dc:creator>Lisa Sharp</dc:creator>
  <cp:lastModifiedBy>Terry Kimmel</cp:lastModifiedBy>
  <cp:revision>10</cp:revision>
  <dcterms:created xsi:type="dcterms:W3CDTF">2022-01-27T04:05:43Z</dcterms:created>
  <dcterms:modified xsi:type="dcterms:W3CDTF">2022-01-30T16:45:50Z</dcterms:modified>
</cp:coreProperties>
</file>